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7" r:id="rId16"/>
    <p:sldId id="271" r:id="rId17"/>
    <p:sldId id="272" r:id="rId18"/>
    <p:sldId id="275" r:id="rId19"/>
    <p:sldId id="276" r:id="rId2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400"/>
    <p:restoredTop sz="94718"/>
  </p:normalViewPr>
  <p:slideViewPr>
    <p:cSldViewPr snapToGrid="0">
      <p:cViewPr varScale="1">
        <p:scale>
          <a:sx n="22" d="100"/>
          <a:sy n="22" d="100"/>
        </p:scale>
        <p:origin x="208" y="2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469FE13-B1B8-4A1B-BD05-0A227CFF1344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7A2F278-DFA4-4504-94AC-E507F1CE8D1E}">
      <dgm:prSet/>
      <dgm:spPr/>
      <dgm:t>
        <a:bodyPr/>
        <a:lstStyle/>
        <a:p>
          <a:r>
            <a:rPr lang="fr-FR"/>
            <a:t>Economique</a:t>
          </a:r>
          <a:endParaRPr lang="en-US"/>
        </a:p>
      </dgm:t>
    </dgm:pt>
    <dgm:pt modelId="{FB861A35-74EF-4C2B-AC5C-908C5413DF28}" type="parTrans" cxnId="{BC6E2FD6-3CF4-4A07-B458-258626FA73D9}">
      <dgm:prSet/>
      <dgm:spPr/>
      <dgm:t>
        <a:bodyPr/>
        <a:lstStyle/>
        <a:p>
          <a:endParaRPr lang="en-US"/>
        </a:p>
      </dgm:t>
    </dgm:pt>
    <dgm:pt modelId="{10083529-5894-4C7B-B1F7-DC6DC308BC0C}" type="sibTrans" cxnId="{BC6E2FD6-3CF4-4A07-B458-258626FA73D9}">
      <dgm:prSet/>
      <dgm:spPr/>
      <dgm:t>
        <a:bodyPr/>
        <a:lstStyle/>
        <a:p>
          <a:endParaRPr lang="en-US"/>
        </a:p>
      </dgm:t>
    </dgm:pt>
    <dgm:pt modelId="{BEEB2446-358D-4A2D-BD59-270EAEB1E44A}">
      <dgm:prSet/>
      <dgm:spPr/>
      <dgm:t>
        <a:bodyPr/>
        <a:lstStyle/>
        <a:p>
          <a:r>
            <a:rPr lang="fr-FR" dirty="0"/>
            <a:t>2016 : 0.7</a:t>
          </a:r>
          <a:endParaRPr lang="en-US" dirty="0"/>
        </a:p>
      </dgm:t>
    </dgm:pt>
    <dgm:pt modelId="{BBBE7EEA-15D3-49EA-8361-8DD68B6D36D9}" type="parTrans" cxnId="{E4FBC461-4A99-4129-B822-F578964C2D2C}">
      <dgm:prSet/>
      <dgm:spPr/>
      <dgm:t>
        <a:bodyPr/>
        <a:lstStyle/>
        <a:p>
          <a:endParaRPr lang="en-US"/>
        </a:p>
      </dgm:t>
    </dgm:pt>
    <dgm:pt modelId="{7AF48416-B4F6-4B6E-A510-F0A81AECABD1}" type="sibTrans" cxnId="{E4FBC461-4A99-4129-B822-F578964C2D2C}">
      <dgm:prSet/>
      <dgm:spPr/>
      <dgm:t>
        <a:bodyPr/>
        <a:lstStyle/>
        <a:p>
          <a:endParaRPr lang="en-US"/>
        </a:p>
      </dgm:t>
    </dgm:pt>
    <dgm:pt modelId="{7C921BF8-9383-4392-962D-3572C650EBAE}">
      <dgm:prSet/>
      <dgm:spPr/>
      <dgm:t>
        <a:bodyPr/>
        <a:lstStyle/>
        <a:p>
          <a:r>
            <a:rPr lang="fr-FR" dirty="0"/>
            <a:t>Internet </a:t>
          </a:r>
          <a:endParaRPr lang="en-US" dirty="0"/>
        </a:p>
      </dgm:t>
    </dgm:pt>
    <dgm:pt modelId="{19516A80-526E-4A84-863C-842F469BEE94}" type="parTrans" cxnId="{613F6BA2-D422-4621-961A-4FC2270F4607}">
      <dgm:prSet/>
      <dgm:spPr/>
      <dgm:t>
        <a:bodyPr/>
        <a:lstStyle/>
        <a:p>
          <a:endParaRPr lang="en-US"/>
        </a:p>
      </dgm:t>
    </dgm:pt>
    <dgm:pt modelId="{54F9B605-A3F4-474B-8D68-F0A954B0A79E}" type="sibTrans" cxnId="{613F6BA2-D422-4621-961A-4FC2270F4607}">
      <dgm:prSet/>
      <dgm:spPr/>
      <dgm:t>
        <a:bodyPr/>
        <a:lstStyle/>
        <a:p>
          <a:endParaRPr lang="en-US"/>
        </a:p>
      </dgm:t>
    </dgm:pt>
    <dgm:pt modelId="{ECAEB27F-F664-4518-BAB5-5EA79D42BA29}">
      <dgm:prSet/>
      <dgm:spPr/>
      <dgm:t>
        <a:bodyPr/>
        <a:lstStyle/>
        <a:p>
          <a:r>
            <a:rPr lang="fr-FR" dirty="0"/>
            <a:t>0.3</a:t>
          </a:r>
          <a:endParaRPr lang="en-US" dirty="0"/>
        </a:p>
      </dgm:t>
    </dgm:pt>
    <dgm:pt modelId="{39AC02DF-B10B-40DA-A680-8368D2E5D767}" type="parTrans" cxnId="{874BE93A-BEE8-4F84-8755-B6EDAB6D2477}">
      <dgm:prSet/>
      <dgm:spPr/>
      <dgm:t>
        <a:bodyPr/>
        <a:lstStyle/>
        <a:p>
          <a:endParaRPr lang="en-US"/>
        </a:p>
      </dgm:t>
    </dgm:pt>
    <dgm:pt modelId="{012386A0-849F-4E70-8AAD-8F6EAA593D15}" type="sibTrans" cxnId="{874BE93A-BEE8-4F84-8755-B6EDAB6D2477}">
      <dgm:prSet/>
      <dgm:spPr/>
      <dgm:t>
        <a:bodyPr/>
        <a:lstStyle/>
        <a:p>
          <a:endParaRPr lang="en-US"/>
        </a:p>
      </dgm:t>
    </dgm:pt>
    <dgm:pt modelId="{B7741F3A-0691-4F43-A046-98EE71C345D3}">
      <dgm:prSet/>
      <dgm:spPr/>
      <dgm:t>
        <a:bodyPr/>
        <a:lstStyle/>
        <a:p>
          <a:r>
            <a:rPr lang="fr-FR"/>
            <a:t>Education</a:t>
          </a:r>
          <a:endParaRPr lang="en-US"/>
        </a:p>
      </dgm:t>
    </dgm:pt>
    <dgm:pt modelId="{415D5C33-DB55-4A6C-A96C-8ACAFD50A85A}" type="parTrans" cxnId="{42B13ACC-99D8-49FC-9A07-C5A4CC17DE4C}">
      <dgm:prSet/>
      <dgm:spPr/>
      <dgm:t>
        <a:bodyPr/>
        <a:lstStyle/>
        <a:p>
          <a:endParaRPr lang="en-US"/>
        </a:p>
      </dgm:t>
    </dgm:pt>
    <dgm:pt modelId="{05C64D2D-FE80-4BF4-BD57-D4EE67D25ECA}" type="sibTrans" cxnId="{42B13ACC-99D8-49FC-9A07-C5A4CC17DE4C}">
      <dgm:prSet/>
      <dgm:spPr/>
      <dgm:t>
        <a:bodyPr/>
        <a:lstStyle/>
        <a:p>
          <a:endParaRPr lang="en-US"/>
        </a:p>
      </dgm:t>
    </dgm:pt>
    <dgm:pt modelId="{10A61557-5F0B-41A9-9B43-2E1B6A85D711}">
      <dgm:prSet/>
      <dgm:spPr/>
      <dgm:t>
        <a:bodyPr/>
        <a:lstStyle/>
        <a:p>
          <a:r>
            <a:rPr lang="fr-FR" dirty="0"/>
            <a:t>2010 : 0.3 – score uniquement secondaire</a:t>
          </a:r>
          <a:endParaRPr lang="en-US" dirty="0"/>
        </a:p>
      </dgm:t>
    </dgm:pt>
    <dgm:pt modelId="{B4583B98-2EB9-4391-9D39-092E72E66F75}" type="parTrans" cxnId="{76601074-ADFE-4DFB-967A-F6DC2A93B5E0}">
      <dgm:prSet/>
      <dgm:spPr/>
      <dgm:t>
        <a:bodyPr/>
        <a:lstStyle/>
        <a:p>
          <a:endParaRPr lang="en-US"/>
        </a:p>
      </dgm:t>
    </dgm:pt>
    <dgm:pt modelId="{F19DCB9B-83CB-4B0A-B897-128BB071CF1E}" type="sibTrans" cxnId="{76601074-ADFE-4DFB-967A-F6DC2A93B5E0}">
      <dgm:prSet/>
      <dgm:spPr/>
      <dgm:t>
        <a:bodyPr/>
        <a:lstStyle/>
        <a:p>
          <a:endParaRPr lang="en-US"/>
        </a:p>
      </dgm:t>
    </dgm:pt>
    <dgm:pt modelId="{43BC2085-472D-494C-A5C6-4FAAB4F597A3}">
      <dgm:prSet/>
      <dgm:spPr/>
      <dgm:t>
        <a:bodyPr/>
        <a:lstStyle/>
        <a:p>
          <a:r>
            <a:rPr lang="fr-FR"/>
            <a:t>Population</a:t>
          </a:r>
          <a:endParaRPr lang="en-US"/>
        </a:p>
      </dgm:t>
    </dgm:pt>
    <dgm:pt modelId="{BC870299-9F29-49AF-B48E-023B8B6471C2}" type="parTrans" cxnId="{828970E0-163B-4BE9-83C8-F3211ACC0E46}">
      <dgm:prSet/>
      <dgm:spPr/>
      <dgm:t>
        <a:bodyPr/>
        <a:lstStyle/>
        <a:p>
          <a:endParaRPr lang="en-US"/>
        </a:p>
      </dgm:t>
    </dgm:pt>
    <dgm:pt modelId="{BED857D8-45F2-4D73-B093-F32E4B7F8A28}" type="sibTrans" cxnId="{828970E0-163B-4BE9-83C8-F3211ACC0E46}">
      <dgm:prSet/>
      <dgm:spPr/>
      <dgm:t>
        <a:bodyPr/>
        <a:lstStyle/>
        <a:p>
          <a:endParaRPr lang="en-US"/>
        </a:p>
      </dgm:t>
    </dgm:pt>
    <dgm:pt modelId="{29877FD9-B4DA-4618-B2B4-B2660966508D}">
      <dgm:prSet/>
      <dgm:spPr/>
      <dgm:t>
        <a:bodyPr/>
        <a:lstStyle/>
        <a:p>
          <a:r>
            <a:rPr lang="fr-FR" dirty="0" err="1"/>
            <a:t>Growth</a:t>
          </a:r>
          <a:r>
            <a:rPr lang="fr-FR" dirty="0"/>
            <a:t> population : 0.3</a:t>
          </a:r>
          <a:endParaRPr lang="en-US" dirty="0"/>
        </a:p>
      </dgm:t>
    </dgm:pt>
    <dgm:pt modelId="{788525EE-B1A5-4473-B3A8-75B7982F592D}" type="parTrans" cxnId="{67D50354-1E5A-44E3-AC98-276F18F35925}">
      <dgm:prSet/>
      <dgm:spPr/>
      <dgm:t>
        <a:bodyPr/>
        <a:lstStyle/>
        <a:p>
          <a:endParaRPr lang="en-US"/>
        </a:p>
      </dgm:t>
    </dgm:pt>
    <dgm:pt modelId="{0DC6425A-4684-44CA-B9DE-1665977ACD33}" type="sibTrans" cxnId="{67D50354-1E5A-44E3-AC98-276F18F35925}">
      <dgm:prSet/>
      <dgm:spPr/>
      <dgm:t>
        <a:bodyPr/>
        <a:lstStyle/>
        <a:p>
          <a:endParaRPr lang="en-US"/>
        </a:p>
      </dgm:t>
    </dgm:pt>
    <dgm:pt modelId="{4E9B425B-2B91-4F64-AAD0-AC53FECBB604}">
      <dgm:prSet/>
      <dgm:spPr/>
      <dgm:t>
        <a:bodyPr/>
        <a:lstStyle/>
        <a:p>
          <a:r>
            <a:rPr lang="fr-FR" dirty="0"/>
            <a:t>Total population :  0.2</a:t>
          </a:r>
          <a:endParaRPr lang="en-US" dirty="0"/>
        </a:p>
      </dgm:t>
    </dgm:pt>
    <dgm:pt modelId="{C6D2A1B8-0E0C-426A-B675-DE3DDEA2B6FE}" type="parTrans" cxnId="{6F8B08E8-A9CC-42D0-8862-2389446D6CCF}">
      <dgm:prSet/>
      <dgm:spPr/>
      <dgm:t>
        <a:bodyPr/>
        <a:lstStyle/>
        <a:p>
          <a:endParaRPr lang="en-US"/>
        </a:p>
      </dgm:t>
    </dgm:pt>
    <dgm:pt modelId="{F8105D0F-3069-4FE8-8546-C04B686ADB7B}" type="sibTrans" cxnId="{6F8B08E8-A9CC-42D0-8862-2389446D6CCF}">
      <dgm:prSet/>
      <dgm:spPr/>
      <dgm:t>
        <a:bodyPr/>
        <a:lstStyle/>
        <a:p>
          <a:endParaRPr lang="en-US"/>
        </a:p>
      </dgm:t>
    </dgm:pt>
    <dgm:pt modelId="{9C580D5B-2894-C047-9EA2-09055AB24E08}">
      <dgm:prSet/>
      <dgm:spPr/>
      <dgm:t>
        <a:bodyPr/>
        <a:lstStyle/>
        <a:p>
          <a:r>
            <a:rPr lang="en-US" dirty="0"/>
            <a:t>2015 : 0.2 – score </a:t>
          </a:r>
          <a:r>
            <a:rPr lang="en-US" dirty="0" err="1"/>
            <a:t>secondaire</a:t>
          </a:r>
          <a:r>
            <a:rPr lang="en-US" dirty="0"/>
            <a:t> + </a:t>
          </a:r>
          <a:r>
            <a:rPr lang="en-US" dirty="0" err="1"/>
            <a:t>tertiaire</a:t>
          </a:r>
          <a:endParaRPr lang="en-US" dirty="0"/>
        </a:p>
      </dgm:t>
    </dgm:pt>
    <dgm:pt modelId="{EBC348D4-D2D9-CC41-8ECE-E4AF8C7C2C9A}" type="parTrans" cxnId="{1617F379-EE00-FC4D-9611-34601F6057C3}">
      <dgm:prSet/>
      <dgm:spPr/>
      <dgm:t>
        <a:bodyPr/>
        <a:lstStyle/>
        <a:p>
          <a:endParaRPr lang="fr-FR"/>
        </a:p>
      </dgm:t>
    </dgm:pt>
    <dgm:pt modelId="{4CCAE338-30B5-7442-85B7-1F90478A4AFC}" type="sibTrans" cxnId="{1617F379-EE00-FC4D-9611-34601F6057C3}">
      <dgm:prSet/>
      <dgm:spPr/>
      <dgm:t>
        <a:bodyPr/>
        <a:lstStyle/>
        <a:p>
          <a:endParaRPr lang="fr-FR"/>
        </a:p>
      </dgm:t>
    </dgm:pt>
    <dgm:pt modelId="{382268D2-BFE5-4946-BEE2-19F15B21ABDB}" type="pres">
      <dgm:prSet presAssocID="{B469FE13-B1B8-4A1B-BD05-0A227CFF1344}" presName="linear" presStyleCnt="0">
        <dgm:presLayoutVars>
          <dgm:dir/>
          <dgm:animLvl val="lvl"/>
          <dgm:resizeHandles val="exact"/>
        </dgm:presLayoutVars>
      </dgm:prSet>
      <dgm:spPr/>
    </dgm:pt>
    <dgm:pt modelId="{C0E75043-9295-5E4F-9BBF-8DD3B1F522D6}" type="pres">
      <dgm:prSet presAssocID="{27A2F278-DFA4-4504-94AC-E507F1CE8D1E}" presName="parentLin" presStyleCnt="0"/>
      <dgm:spPr/>
    </dgm:pt>
    <dgm:pt modelId="{3B5B1269-0B83-F74A-893E-B61800D026CD}" type="pres">
      <dgm:prSet presAssocID="{27A2F278-DFA4-4504-94AC-E507F1CE8D1E}" presName="parentLeftMargin" presStyleLbl="node1" presStyleIdx="0" presStyleCnt="4"/>
      <dgm:spPr/>
    </dgm:pt>
    <dgm:pt modelId="{A9E7E014-E89C-0E4B-B6B2-D9E561164C05}" type="pres">
      <dgm:prSet presAssocID="{27A2F278-DFA4-4504-94AC-E507F1CE8D1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9A9BD42-B5F5-C14B-9906-70C0D7B52ADE}" type="pres">
      <dgm:prSet presAssocID="{27A2F278-DFA4-4504-94AC-E507F1CE8D1E}" presName="negativeSpace" presStyleCnt="0"/>
      <dgm:spPr/>
    </dgm:pt>
    <dgm:pt modelId="{7E2AE1AF-ADC8-9F48-AE07-486E3CDFA6CC}" type="pres">
      <dgm:prSet presAssocID="{27A2F278-DFA4-4504-94AC-E507F1CE8D1E}" presName="childText" presStyleLbl="conFgAcc1" presStyleIdx="0" presStyleCnt="4">
        <dgm:presLayoutVars>
          <dgm:bulletEnabled val="1"/>
        </dgm:presLayoutVars>
      </dgm:prSet>
      <dgm:spPr/>
    </dgm:pt>
    <dgm:pt modelId="{B3AD65A0-7CF3-9049-9EFC-2CA88254B134}" type="pres">
      <dgm:prSet presAssocID="{10083529-5894-4C7B-B1F7-DC6DC308BC0C}" presName="spaceBetweenRectangles" presStyleCnt="0"/>
      <dgm:spPr/>
    </dgm:pt>
    <dgm:pt modelId="{585020E6-EA6F-A44F-A77C-251A8FB2AC97}" type="pres">
      <dgm:prSet presAssocID="{7C921BF8-9383-4392-962D-3572C650EBAE}" presName="parentLin" presStyleCnt="0"/>
      <dgm:spPr/>
    </dgm:pt>
    <dgm:pt modelId="{0A791872-49A0-CC43-BFFE-DE7EE852DED4}" type="pres">
      <dgm:prSet presAssocID="{7C921BF8-9383-4392-962D-3572C650EBAE}" presName="parentLeftMargin" presStyleLbl="node1" presStyleIdx="0" presStyleCnt="4"/>
      <dgm:spPr/>
    </dgm:pt>
    <dgm:pt modelId="{C2267F20-839C-7745-A2C1-58108F6EFC9C}" type="pres">
      <dgm:prSet presAssocID="{7C921BF8-9383-4392-962D-3572C650EBA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780C4DC-710E-884B-8D81-3DFA3BDF2323}" type="pres">
      <dgm:prSet presAssocID="{7C921BF8-9383-4392-962D-3572C650EBAE}" presName="negativeSpace" presStyleCnt="0"/>
      <dgm:spPr/>
    </dgm:pt>
    <dgm:pt modelId="{97F0FDCE-E59D-D546-85B9-F75788CC330C}" type="pres">
      <dgm:prSet presAssocID="{7C921BF8-9383-4392-962D-3572C650EBAE}" presName="childText" presStyleLbl="conFgAcc1" presStyleIdx="1" presStyleCnt="4">
        <dgm:presLayoutVars>
          <dgm:bulletEnabled val="1"/>
        </dgm:presLayoutVars>
      </dgm:prSet>
      <dgm:spPr/>
    </dgm:pt>
    <dgm:pt modelId="{95CA4789-98CD-6844-A921-46659E00810B}" type="pres">
      <dgm:prSet presAssocID="{54F9B605-A3F4-474B-8D68-F0A954B0A79E}" presName="spaceBetweenRectangles" presStyleCnt="0"/>
      <dgm:spPr/>
    </dgm:pt>
    <dgm:pt modelId="{56DA134B-4004-D54C-9C50-E462340CEAA4}" type="pres">
      <dgm:prSet presAssocID="{B7741F3A-0691-4F43-A046-98EE71C345D3}" presName="parentLin" presStyleCnt="0"/>
      <dgm:spPr/>
    </dgm:pt>
    <dgm:pt modelId="{7769A3E6-BE91-D24F-91CC-A918F3E5675D}" type="pres">
      <dgm:prSet presAssocID="{B7741F3A-0691-4F43-A046-98EE71C345D3}" presName="parentLeftMargin" presStyleLbl="node1" presStyleIdx="1" presStyleCnt="4"/>
      <dgm:spPr/>
    </dgm:pt>
    <dgm:pt modelId="{A21428C3-644B-414E-A445-EC1861136734}" type="pres">
      <dgm:prSet presAssocID="{B7741F3A-0691-4F43-A046-98EE71C345D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C810DD8-ED27-1A44-B716-4005944F1DC6}" type="pres">
      <dgm:prSet presAssocID="{B7741F3A-0691-4F43-A046-98EE71C345D3}" presName="negativeSpace" presStyleCnt="0"/>
      <dgm:spPr/>
    </dgm:pt>
    <dgm:pt modelId="{0FB4EA70-6C10-9A4E-B0E9-D1E3F5F11929}" type="pres">
      <dgm:prSet presAssocID="{B7741F3A-0691-4F43-A046-98EE71C345D3}" presName="childText" presStyleLbl="conFgAcc1" presStyleIdx="2" presStyleCnt="4">
        <dgm:presLayoutVars>
          <dgm:bulletEnabled val="1"/>
        </dgm:presLayoutVars>
      </dgm:prSet>
      <dgm:spPr/>
    </dgm:pt>
    <dgm:pt modelId="{E20DFE35-8C84-0643-862F-B5DE4D38D6E4}" type="pres">
      <dgm:prSet presAssocID="{05C64D2D-FE80-4BF4-BD57-D4EE67D25ECA}" presName="spaceBetweenRectangles" presStyleCnt="0"/>
      <dgm:spPr/>
    </dgm:pt>
    <dgm:pt modelId="{F0F43F25-BE44-7849-BED1-5FD240BC95F7}" type="pres">
      <dgm:prSet presAssocID="{43BC2085-472D-494C-A5C6-4FAAB4F597A3}" presName="parentLin" presStyleCnt="0"/>
      <dgm:spPr/>
    </dgm:pt>
    <dgm:pt modelId="{159D19FB-1B97-1A4F-AF96-8F42006B035A}" type="pres">
      <dgm:prSet presAssocID="{43BC2085-472D-494C-A5C6-4FAAB4F597A3}" presName="parentLeftMargin" presStyleLbl="node1" presStyleIdx="2" presStyleCnt="4"/>
      <dgm:spPr/>
    </dgm:pt>
    <dgm:pt modelId="{5288849E-CC95-6B44-AB43-E958F4C69113}" type="pres">
      <dgm:prSet presAssocID="{43BC2085-472D-494C-A5C6-4FAAB4F597A3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D05B557-7150-3146-91E7-DF114DA71BA8}" type="pres">
      <dgm:prSet presAssocID="{43BC2085-472D-494C-A5C6-4FAAB4F597A3}" presName="negativeSpace" presStyleCnt="0"/>
      <dgm:spPr/>
    </dgm:pt>
    <dgm:pt modelId="{87B298B7-8481-8C42-86CF-783E514883E4}" type="pres">
      <dgm:prSet presAssocID="{43BC2085-472D-494C-A5C6-4FAAB4F597A3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4F1D202-B712-9043-ACC2-70541481E29E}" type="presOf" srcId="{29877FD9-B4DA-4618-B2B4-B2660966508D}" destId="{87B298B7-8481-8C42-86CF-783E514883E4}" srcOrd="0" destOrd="0" presId="urn:microsoft.com/office/officeart/2005/8/layout/list1"/>
    <dgm:cxn modelId="{874BE93A-BEE8-4F84-8755-B6EDAB6D2477}" srcId="{7C921BF8-9383-4392-962D-3572C650EBAE}" destId="{ECAEB27F-F664-4518-BAB5-5EA79D42BA29}" srcOrd="0" destOrd="0" parTransId="{39AC02DF-B10B-40DA-A680-8368D2E5D767}" sibTransId="{012386A0-849F-4E70-8AAD-8F6EAA593D15}"/>
    <dgm:cxn modelId="{53494E45-1692-9B48-AA3C-7D1BA015CFA1}" type="presOf" srcId="{ECAEB27F-F664-4518-BAB5-5EA79D42BA29}" destId="{97F0FDCE-E59D-D546-85B9-F75788CC330C}" srcOrd="0" destOrd="0" presId="urn:microsoft.com/office/officeart/2005/8/layout/list1"/>
    <dgm:cxn modelId="{C292A652-9E3E-6F49-99A7-AA9C38A1AE60}" type="presOf" srcId="{B7741F3A-0691-4F43-A046-98EE71C345D3}" destId="{A21428C3-644B-414E-A445-EC1861136734}" srcOrd="1" destOrd="0" presId="urn:microsoft.com/office/officeart/2005/8/layout/list1"/>
    <dgm:cxn modelId="{43257953-DFD2-B540-96F4-F3B82DA2F3A9}" type="presOf" srcId="{4E9B425B-2B91-4F64-AAD0-AC53FECBB604}" destId="{87B298B7-8481-8C42-86CF-783E514883E4}" srcOrd="0" destOrd="1" presId="urn:microsoft.com/office/officeart/2005/8/layout/list1"/>
    <dgm:cxn modelId="{67D50354-1E5A-44E3-AC98-276F18F35925}" srcId="{43BC2085-472D-494C-A5C6-4FAAB4F597A3}" destId="{29877FD9-B4DA-4618-B2B4-B2660966508D}" srcOrd="0" destOrd="0" parTransId="{788525EE-B1A5-4473-B3A8-75B7982F592D}" sibTransId="{0DC6425A-4684-44CA-B9DE-1665977ACD33}"/>
    <dgm:cxn modelId="{E4FBC461-4A99-4129-B822-F578964C2D2C}" srcId="{27A2F278-DFA4-4504-94AC-E507F1CE8D1E}" destId="{BEEB2446-358D-4A2D-BD59-270EAEB1E44A}" srcOrd="0" destOrd="0" parTransId="{BBBE7EEA-15D3-49EA-8361-8DD68B6D36D9}" sibTransId="{7AF48416-B4F6-4B6E-A510-F0A81AECABD1}"/>
    <dgm:cxn modelId="{CCC10F62-BEE3-1049-BF95-88DBC05208B2}" type="presOf" srcId="{7C921BF8-9383-4392-962D-3572C650EBAE}" destId="{C2267F20-839C-7745-A2C1-58108F6EFC9C}" srcOrd="1" destOrd="0" presId="urn:microsoft.com/office/officeart/2005/8/layout/list1"/>
    <dgm:cxn modelId="{C4980874-A9DC-CB44-9984-99070469615C}" type="presOf" srcId="{27A2F278-DFA4-4504-94AC-E507F1CE8D1E}" destId="{A9E7E014-E89C-0E4B-B6B2-D9E561164C05}" srcOrd="1" destOrd="0" presId="urn:microsoft.com/office/officeart/2005/8/layout/list1"/>
    <dgm:cxn modelId="{76601074-ADFE-4DFB-967A-F6DC2A93B5E0}" srcId="{B7741F3A-0691-4F43-A046-98EE71C345D3}" destId="{10A61557-5F0B-41A9-9B43-2E1B6A85D711}" srcOrd="0" destOrd="0" parTransId="{B4583B98-2EB9-4391-9D39-092E72E66F75}" sibTransId="{F19DCB9B-83CB-4B0A-B897-128BB071CF1E}"/>
    <dgm:cxn modelId="{1617F379-EE00-FC4D-9611-34601F6057C3}" srcId="{B7741F3A-0691-4F43-A046-98EE71C345D3}" destId="{9C580D5B-2894-C047-9EA2-09055AB24E08}" srcOrd="1" destOrd="0" parTransId="{EBC348D4-D2D9-CC41-8ECE-E4AF8C7C2C9A}" sibTransId="{4CCAE338-30B5-7442-85B7-1F90478A4AFC}"/>
    <dgm:cxn modelId="{A99A6182-56F6-DD49-AC79-25F8FEEA4FF4}" type="presOf" srcId="{43BC2085-472D-494C-A5C6-4FAAB4F597A3}" destId="{159D19FB-1B97-1A4F-AF96-8F42006B035A}" srcOrd="0" destOrd="0" presId="urn:microsoft.com/office/officeart/2005/8/layout/list1"/>
    <dgm:cxn modelId="{C168598A-C957-AE46-8643-EFA7EDE68A1E}" type="presOf" srcId="{43BC2085-472D-494C-A5C6-4FAAB4F597A3}" destId="{5288849E-CC95-6B44-AB43-E958F4C69113}" srcOrd="1" destOrd="0" presId="urn:microsoft.com/office/officeart/2005/8/layout/list1"/>
    <dgm:cxn modelId="{243B658B-8BF1-A545-AAD1-FA2EE8E0BC8F}" type="presOf" srcId="{10A61557-5F0B-41A9-9B43-2E1B6A85D711}" destId="{0FB4EA70-6C10-9A4E-B0E9-D1E3F5F11929}" srcOrd="0" destOrd="0" presId="urn:microsoft.com/office/officeart/2005/8/layout/list1"/>
    <dgm:cxn modelId="{613F6BA2-D422-4621-961A-4FC2270F4607}" srcId="{B469FE13-B1B8-4A1B-BD05-0A227CFF1344}" destId="{7C921BF8-9383-4392-962D-3572C650EBAE}" srcOrd="1" destOrd="0" parTransId="{19516A80-526E-4A84-863C-842F469BEE94}" sibTransId="{54F9B605-A3F4-474B-8D68-F0A954B0A79E}"/>
    <dgm:cxn modelId="{9749ECBA-415F-FC42-9400-683DA0A02025}" type="presOf" srcId="{7C921BF8-9383-4392-962D-3572C650EBAE}" destId="{0A791872-49A0-CC43-BFFE-DE7EE852DED4}" srcOrd="0" destOrd="0" presId="urn:microsoft.com/office/officeart/2005/8/layout/list1"/>
    <dgm:cxn modelId="{6EB0D3BD-D547-194C-B9EA-3E6B84373764}" type="presOf" srcId="{B469FE13-B1B8-4A1B-BD05-0A227CFF1344}" destId="{382268D2-BFE5-4946-BEE2-19F15B21ABDB}" srcOrd="0" destOrd="0" presId="urn:microsoft.com/office/officeart/2005/8/layout/list1"/>
    <dgm:cxn modelId="{BF41F2C5-3ED4-A546-84CD-928955B0C73E}" type="presOf" srcId="{9C580D5B-2894-C047-9EA2-09055AB24E08}" destId="{0FB4EA70-6C10-9A4E-B0E9-D1E3F5F11929}" srcOrd="0" destOrd="1" presId="urn:microsoft.com/office/officeart/2005/8/layout/list1"/>
    <dgm:cxn modelId="{42B13ACC-99D8-49FC-9A07-C5A4CC17DE4C}" srcId="{B469FE13-B1B8-4A1B-BD05-0A227CFF1344}" destId="{B7741F3A-0691-4F43-A046-98EE71C345D3}" srcOrd="2" destOrd="0" parTransId="{415D5C33-DB55-4A6C-A96C-8ACAFD50A85A}" sibTransId="{05C64D2D-FE80-4BF4-BD57-D4EE67D25ECA}"/>
    <dgm:cxn modelId="{BC6E2FD6-3CF4-4A07-B458-258626FA73D9}" srcId="{B469FE13-B1B8-4A1B-BD05-0A227CFF1344}" destId="{27A2F278-DFA4-4504-94AC-E507F1CE8D1E}" srcOrd="0" destOrd="0" parTransId="{FB861A35-74EF-4C2B-AC5C-908C5413DF28}" sibTransId="{10083529-5894-4C7B-B1F7-DC6DC308BC0C}"/>
    <dgm:cxn modelId="{E8F29DDD-250D-1847-95D1-11D5EC30B35B}" type="presOf" srcId="{B7741F3A-0691-4F43-A046-98EE71C345D3}" destId="{7769A3E6-BE91-D24F-91CC-A918F3E5675D}" srcOrd="0" destOrd="0" presId="urn:microsoft.com/office/officeart/2005/8/layout/list1"/>
    <dgm:cxn modelId="{828970E0-163B-4BE9-83C8-F3211ACC0E46}" srcId="{B469FE13-B1B8-4A1B-BD05-0A227CFF1344}" destId="{43BC2085-472D-494C-A5C6-4FAAB4F597A3}" srcOrd="3" destOrd="0" parTransId="{BC870299-9F29-49AF-B48E-023B8B6471C2}" sibTransId="{BED857D8-45F2-4D73-B093-F32E4B7F8A28}"/>
    <dgm:cxn modelId="{1C05EBE5-EE81-C944-8569-0A94D44A9668}" type="presOf" srcId="{27A2F278-DFA4-4504-94AC-E507F1CE8D1E}" destId="{3B5B1269-0B83-F74A-893E-B61800D026CD}" srcOrd="0" destOrd="0" presId="urn:microsoft.com/office/officeart/2005/8/layout/list1"/>
    <dgm:cxn modelId="{6F8B08E8-A9CC-42D0-8862-2389446D6CCF}" srcId="{43BC2085-472D-494C-A5C6-4FAAB4F597A3}" destId="{4E9B425B-2B91-4F64-AAD0-AC53FECBB604}" srcOrd="1" destOrd="0" parTransId="{C6D2A1B8-0E0C-426A-B675-DE3DDEA2B6FE}" sibTransId="{F8105D0F-3069-4FE8-8546-C04B686ADB7B}"/>
    <dgm:cxn modelId="{405455F2-5497-3341-9A08-4995A42D0EA5}" type="presOf" srcId="{BEEB2446-358D-4A2D-BD59-270EAEB1E44A}" destId="{7E2AE1AF-ADC8-9F48-AE07-486E3CDFA6CC}" srcOrd="0" destOrd="0" presId="urn:microsoft.com/office/officeart/2005/8/layout/list1"/>
    <dgm:cxn modelId="{C6CD167C-FD50-984A-82EE-AF27828F4F19}" type="presParOf" srcId="{382268D2-BFE5-4946-BEE2-19F15B21ABDB}" destId="{C0E75043-9295-5E4F-9BBF-8DD3B1F522D6}" srcOrd="0" destOrd="0" presId="urn:microsoft.com/office/officeart/2005/8/layout/list1"/>
    <dgm:cxn modelId="{A94FD3AA-2AB4-9943-A964-3080E323E9E5}" type="presParOf" srcId="{C0E75043-9295-5E4F-9BBF-8DD3B1F522D6}" destId="{3B5B1269-0B83-F74A-893E-B61800D026CD}" srcOrd="0" destOrd="0" presId="urn:microsoft.com/office/officeart/2005/8/layout/list1"/>
    <dgm:cxn modelId="{A4F40524-36C0-C643-B2C1-51B4C83BA444}" type="presParOf" srcId="{C0E75043-9295-5E4F-9BBF-8DD3B1F522D6}" destId="{A9E7E014-E89C-0E4B-B6B2-D9E561164C05}" srcOrd="1" destOrd="0" presId="urn:microsoft.com/office/officeart/2005/8/layout/list1"/>
    <dgm:cxn modelId="{592B2A04-AD1E-5B44-958E-E4776338FD3D}" type="presParOf" srcId="{382268D2-BFE5-4946-BEE2-19F15B21ABDB}" destId="{F9A9BD42-B5F5-C14B-9906-70C0D7B52ADE}" srcOrd="1" destOrd="0" presId="urn:microsoft.com/office/officeart/2005/8/layout/list1"/>
    <dgm:cxn modelId="{E33E2C60-4DD9-2A4D-ACBE-CFE3712F1A6A}" type="presParOf" srcId="{382268D2-BFE5-4946-BEE2-19F15B21ABDB}" destId="{7E2AE1AF-ADC8-9F48-AE07-486E3CDFA6CC}" srcOrd="2" destOrd="0" presId="urn:microsoft.com/office/officeart/2005/8/layout/list1"/>
    <dgm:cxn modelId="{C02D9974-209F-004C-A455-1170FDD563BD}" type="presParOf" srcId="{382268D2-BFE5-4946-BEE2-19F15B21ABDB}" destId="{B3AD65A0-7CF3-9049-9EFC-2CA88254B134}" srcOrd="3" destOrd="0" presId="urn:microsoft.com/office/officeart/2005/8/layout/list1"/>
    <dgm:cxn modelId="{76341BDA-5353-2F4A-AE57-2E89BDFB4DF6}" type="presParOf" srcId="{382268D2-BFE5-4946-BEE2-19F15B21ABDB}" destId="{585020E6-EA6F-A44F-A77C-251A8FB2AC97}" srcOrd="4" destOrd="0" presId="urn:microsoft.com/office/officeart/2005/8/layout/list1"/>
    <dgm:cxn modelId="{7FB8F05E-1B9F-4043-8509-F4210A6D7B0F}" type="presParOf" srcId="{585020E6-EA6F-A44F-A77C-251A8FB2AC97}" destId="{0A791872-49A0-CC43-BFFE-DE7EE852DED4}" srcOrd="0" destOrd="0" presId="urn:microsoft.com/office/officeart/2005/8/layout/list1"/>
    <dgm:cxn modelId="{90DF11C1-8A18-8C45-A69F-51C087C7A53A}" type="presParOf" srcId="{585020E6-EA6F-A44F-A77C-251A8FB2AC97}" destId="{C2267F20-839C-7745-A2C1-58108F6EFC9C}" srcOrd="1" destOrd="0" presId="urn:microsoft.com/office/officeart/2005/8/layout/list1"/>
    <dgm:cxn modelId="{3A4901BE-7829-D742-8123-390008472B29}" type="presParOf" srcId="{382268D2-BFE5-4946-BEE2-19F15B21ABDB}" destId="{9780C4DC-710E-884B-8D81-3DFA3BDF2323}" srcOrd="5" destOrd="0" presId="urn:microsoft.com/office/officeart/2005/8/layout/list1"/>
    <dgm:cxn modelId="{FB8E12E6-8E36-D647-957F-42640BCFEAC8}" type="presParOf" srcId="{382268D2-BFE5-4946-BEE2-19F15B21ABDB}" destId="{97F0FDCE-E59D-D546-85B9-F75788CC330C}" srcOrd="6" destOrd="0" presId="urn:microsoft.com/office/officeart/2005/8/layout/list1"/>
    <dgm:cxn modelId="{5DF24ACE-185C-8E45-A382-A7391A98A4EF}" type="presParOf" srcId="{382268D2-BFE5-4946-BEE2-19F15B21ABDB}" destId="{95CA4789-98CD-6844-A921-46659E00810B}" srcOrd="7" destOrd="0" presId="urn:microsoft.com/office/officeart/2005/8/layout/list1"/>
    <dgm:cxn modelId="{B605A7EA-4769-9644-B9BC-78345DFBFAC7}" type="presParOf" srcId="{382268D2-BFE5-4946-BEE2-19F15B21ABDB}" destId="{56DA134B-4004-D54C-9C50-E462340CEAA4}" srcOrd="8" destOrd="0" presId="urn:microsoft.com/office/officeart/2005/8/layout/list1"/>
    <dgm:cxn modelId="{ADCC3815-2F0D-AB49-B7A9-64FA8FC81136}" type="presParOf" srcId="{56DA134B-4004-D54C-9C50-E462340CEAA4}" destId="{7769A3E6-BE91-D24F-91CC-A918F3E5675D}" srcOrd="0" destOrd="0" presId="urn:microsoft.com/office/officeart/2005/8/layout/list1"/>
    <dgm:cxn modelId="{FFD5DF44-9DDC-214B-9F1A-EB9E7E7E241C}" type="presParOf" srcId="{56DA134B-4004-D54C-9C50-E462340CEAA4}" destId="{A21428C3-644B-414E-A445-EC1861136734}" srcOrd="1" destOrd="0" presId="urn:microsoft.com/office/officeart/2005/8/layout/list1"/>
    <dgm:cxn modelId="{0B1C63B8-E945-C64C-81B0-46521BBFB213}" type="presParOf" srcId="{382268D2-BFE5-4946-BEE2-19F15B21ABDB}" destId="{5C810DD8-ED27-1A44-B716-4005944F1DC6}" srcOrd="9" destOrd="0" presId="urn:microsoft.com/office/officeart/2005/8/layout/list1"/>
    <dgm:cxn modelId="{BBA779F2-3CBF-B042-AFC9-C7853647C2EA}" type="presParOf" srcId="{382268D2-BFE5-4946-BEE2-19F15B21ABDB}" destId="{0FB4EA70-6C10-9A4E-B0E9-D1E3F5F11929}" srcOrd="10" destOrd="0" presId="urn:microsoft.com/office/officeart/2005/8/layout/list1"/>
    <dgm:cxn modelId="{C0EC0D4B-43E5-F746-9444-6893BB39204C}" type="presParOf" srcId="{382268D2-BFE5-4946-BEE2-19F15B21ABDB}" destId="{E20DFE35-8C84-0643-862F-B5DE4D38D6E4}" srcOrd="11" destOrd="0" presId="urn:microsoft.com/office/officeart/2005/8/layout/list1"/>
    <dgm:cxn modelId="{54AD4E89-E68E-CA42-8299-DEB656DAF383}" type="presParOf" srcId="{382268D2-BFE5-4946-BEE2-19F15B21ABDB}" destId="{F0F43F25-BE44-7849-BED1-5FD240BC95F7}" srcOrd="12" destOrd="0" presId="urn:microsoft.com/office/officeart/2005/8/layout/list1"/>
    <dgm:cxn modelId="{D497FE1D-9B6B-F943-A466-B061BBFEE27E}" type="presParOf" srcId="{F0F43F25-BE44-7849-BED1-5FD240BC95F7}" destId="{159D19FB-1B97-1A4F-AF96-8F42006B035A}" srcOrd="0" destOrd="0" presId="urn:microsoft.com/office/officeart/2005/8/layout/list1"/>
    <dgm:cxn modelId="{E578D1AF-D7E5-2E40-8F18-4007CE4E8873}" type="presParOf" srcId="{F0F43F25-BE44-7849-BED1-5FD240BC95F7}" destId="{5288849E-CC95-6B44-AB43-E958F4C69113}" srcOrd="1" destOrd="0" presId="urn:microsoft.com/office/officeart/2005/8/layout/list1"/>
    <dgm:cxn modelId="{0DCEEC89-8DB4-4C4F-9313-2E724B80227D}" type="presParOf" srcId="{382268D2-BFE5-4946-BEE2-19F15B21ABDB}" destId="{0D05B557-7150-3146-91E7-DF114DA71BA8}" srcOrd="13" destOrd="0" presId="urn:microsoft.com/office/officeart/2005/8/layout/list1"/>
    <dgm:cxn modelId="{138560A8-8A6B-7041-91CC-BC0B0314EF8B}" type="presParOf" srcId="{382268D2-BFE5-4946-BEE2-19F15B21ABDB}" destId="{87B298B7-8481-8C42-86CF-783E514883E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2AE1AF-ADC8-9F48-AE07-486E3CDFA6CC}">
      <dsp:nvSpPr>
        <dsp:cNvPr id="0" name=""/>
        <dsp:cNvSpPr/>
      </dsp:nvSpPr>
      <dsp:spPr>
        <a:xfrm>
          <a:off x="0" y="268844"/>
          <a:ext cx="529166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692" tIns="270764" rIns="410692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2016 : 0.7</a:t>
          </a:r>
          <a:endParaRPr lang="en-US" sz="1300" kern="1200" dirty="0"/>
        </a:p>
      </dsp:txBody>
      <dsp:txXfrm>
        <a:off x="0" y="268844"/>
        <a:ext cx="5291663" cy="552825"/>
      </dsp:txXfrm>
    </dsp:sp>
    <dsp:sp modelId="{A9E7E014-E89C-0E4B-B6B2-D9E561164C05}">
      <dsp:nvSpPr>
        <dsp:cNvPr id="0" name=""/>
        <dsp:cNvSpPr/>
      </dsp:nvSpPr>
      <dsp:spPr>
        <a:xfrm>
          <a:off x="264583" y="76964"/>
          <a:ext cx="3704164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Economique</a:t>
          </a:r>
          <a:endParaRPr lang="en-US" sz="1300" kern="1200"/>
        </a:p>
      </dsp:txBody>
      <dsp:txXfrm>
        <a:off x="283317" y="95698"/>
        <a:ext cx="3666696" cy="346292"/>
      </dsp:txXfrm>
    </dsp:sp>
    <dsp:sp modelId="{97F0FDCE-E59D-D546-85B9-F75788CC330C}">
      <dsp:nvSpPr>
        <dsp:cNvPr id="0" name=""/>
        <dsp:cNvSpPr/>
      </dsp:nvSpPr>
      <dsp:spPr>
        <a:xfrm>
          <a:off x="0" y="1083749"/>
          <a:ext cx="5291663" cy="5528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692" tIns="270764" rIns="410692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0.3</a:t>
          </a:r>
          <a:endParaRPr lang="en-US" sz="1300" kern="1200" dirty="0"/>
        </a:p>
      </dsp:txBody>
      <dsp:txXfrm>
        <a:off x="0" y="1083749"/>
        <a:ext cx="5291663" cy="552825"/>
      </dsp:txXfrm>
    </dsp:sp>
    <dsp:sp modelId="{C2267F20-839C-7745-A2C1-58108F6EFC9C}">
      <dsp:nvSpPr>
        <dsp:cNvPr id="0" name=""/>
        <dsp:cNvSpPr/>
      </dsp:nvSpPr>
      <dsp:spPr>
        <a:xfrm>
          <a:off x="264583" y="891869"/>
          <a:ext cx="3704164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Internet </a:t>
          </a:r>
          <a:endParaRPr lang="en-US" sz="1300" kern="1200" dirty="0"/>
        </a:p>
      </dsp:txBody>
      <dsp:txXfrm>
        <a:off x="283317" y="910603"/>
        <a:ext cx="3666696" cy="346292"/>
      </dsp:txXfrm>
    </dsp:sp>
    <dsp:sp modelId="{0FB4EA70-6C10-9A4E-B0E9-D1E3F5F11929}">
      <dsp:nvSpPr>
        <dsp:cNvPr id="0" name=""/>
        <dsp:cNvSpPr/>
      </dsp:nvSpPr>
      <dsp:spPr>
        <a:xfrm>
          <a:off x="0" y="1898654"/>
          <a:ext cx="5291663" cy="7575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692" tIns="270764" rIns="410692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2010 : 0.3 – score uniquement secondaire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2015 : 0.2 – score </a:t>
          </a:r>
          <a:r>
            <a:rPr lang="en-US" sz="1300" kern="1200" dirty="0" err="1"/>
            <a:t>secondaire</a:t>
          </a:r>
          <a:r>
            <a:rPr lang="en-US" sz="1300" kern="1200" dirty="0"/>
            <a:t> + </a:t>
          </a:r>
          <a:r>
            <a:rPr lang="en-US" sz="1300" kern="1200" dirty="0" err="1"/>
            <a:t>tertiaire</a:t>
          </a:r>
          <a:endParaRPr lang="en-US" sz="1300" kern="1200" dirty="0"/>
        </a:p>
      </dsp:txBody>
      <dsp:txXfrm>
        <a:off x="0" y="1898654"/>
        <a:ext cx="5291663" cy="757574"/>
      </dsp:txXfrm>
    </dsp:sp>
    <dsp:sp modelId="{A21428C3-644B-414E-A445-EC1861136734}">
      <dsp:nvSpPr>
        <dsp:cNvPr id="0" name=""/>
        <dsp:cNvSpPr/>
      </dsp:nvSpPr>
      <dsp:spPr>
        <a:xfrm>
          <a:off x="264583" y="1706774"/>
          <a:ext cx="3704164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Education</a:t>
          </a:r>
          <a:endParaRPr lang="en-US" sz="1300" kern="1200"/>
        </a:p>
      </dsp:txBody>
      <dsp:txXfrm>
        <a:off x="283317" y="1725508"/>
        <a:ext cx="3666696" cy="346292"/>
      </dsp:txXfrm>
    </dsp:sp>
    <dsp:sp modelId="{87B298B7-8481-8C42-86CF-783E514883E4}">
      <dsp:nvSpPr>
        <dsp:cNvPr id="0" name=""/>
        <dsp:cNvSpPr/>
      </dsp:nvSpPr>
      <dsp:spPr>
        <a:xfrm>
          <a:off x="0" y="2918309"/>
          <a:ext cx="5291663" cy="757574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0692" tIns="270764" rIns="410692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 err="1"/>
            <a:t>Growth</a:t>
          </a:r>
          <a:r>
            <a:rPr lang="fr-FR" sz="1300" kern="1200" dirty="0"/>
            <a:t> population : 0.3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300" kern="1200" dirty="0"/>
            <a:t>Total population :  0.2</a:t>
          </a:r>
          <a:endParaRPr lang="en-US" sz="1300" kern="1200" dirty="0"/>
        </a:p>
      </dsp:txBody>
      <dsp:txXfrm>
        <a:off x="0" y="2918309"/>
        <a:ext cx="5291663" cy="757574"/>
      </dsp:txXfrm>
    </dsp:sp>
    <dsp:sp modelId="{5288849E-CC95-6B44-AB43-E958F4C69113}">
      <dsp:nvSpPr>
        <dsp:cNvPr id="0" name=""/>
        <dsp:cNvSpPr/>
      </dsp:nvSpPr>
      <dsp:spPr>
        <a:xfrm>
          <a:off x="264583" y="2726429"/>
          <a:ext cx="3704164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009" tIns="0" rIns="140009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/>
            <a:t>Population</a:t>
          </a:r>
          <a:endParaRPr lang="en-US" sz="1300" kern="1200"/>
        </a:p>
      </dsp:txBody>
      <dsp:txXfrm>
        <a:off x="283317" y="2745163"/>
        <a:ext cx="3666696" cy="346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75679B-1E17-BA4B-900A-05403116EF3F}" type="datetimeFigureOut">
              <a:rPr lang="fr-FR" smtClean="0"/>
              <a:t>27/11/2023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B69E9-A363-0146-8341-C5CA53F89AE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479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AF6462F-BB8A-3D7A-FC5B-F2AD5BAEB0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8604C02-FE1F-132C-650D-2BF1D9D12E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EC92D3-70F3-FAB0-8AA4-9EE22EEB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A44B8F-FFAE-F74D-AC26-5FC3E3A89D67}" type="datetime1">
              <a:rPr lang="fr-CH" smtClean="0"/>
              <a:t>27.11.23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17F753-E4C9-4982-367C-C4D21B7C5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A54BB9C-93BD-782C-7DB6-5A3283FB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73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801D82-99A5-60B0-2B70-F7AF929EF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A5C75BF-9ABB-FFB5-C80D-16FED2D331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461E4C-A0E5-C79E-2D65-6312DAE8F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C6EED-9172-FD46-B348-E5A9245EC0F7}" type="datetime1">
              <a:rPr lang="fr-CH" smtClean="0"/>
              <a:t>27.11.23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D6E8FC-3414-C943-ECCA-11D735439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B6434F8-4660-DE08-C0B5-6A5F1B127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9054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62EBA90-0F19-1F7D-17AD-F015F4EECE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6A662CE-08EC-D4C2-D907-46B9B8C91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D4F40CA-8E52-0F7F-363E-F129B06A4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DF7F7-9A2C-9142-86DD-2057501A8D06}" type="datetime1">
              <a:rPr lang="fr-CH" smtClean="0"/>
              <a:t>27.11.23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E7FCF9-2B4E-E29F-1D70-8F9819B02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58BDF5-82E5-5D3E-8D04-17F4DA0E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460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543AA4-FF88-CE1A-7C36-B7A8EA1F2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6968BF1-68B3-A26E-A3E1-55C2A56AB2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E889116-C0C8-BF36-D888-47F0FDEA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F02EB-3A26-5C40-9E0C-7C130748FA53}" type="datetime1">
              <a:rPr lang="fr-CH" smtClean="0"/>
              <a:t>27.11.23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59CAFF0-7030-D516-1DC9-401CC50AD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7FCA5EA-8C78-3323-5671-640E56539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9103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16AD4E-FC8F-12DC-30A8-B44546823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BA6B6D-A3F2-0A10-5247-C1CB53DC4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AFFBEF-AB5D-C8A6-6CEF-77B05452E9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0A1917-D194-304C-B0C1-9207C0F205EA}" type="datetime1">
              <a:rPr lang="fr-CH" smtClean="0"/>
              <a:t>27.11.23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682BF5-C801-5236-6323-90CA98E4A9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C2E2C7-C3F0-2AD7-16B9-47A0F57AB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01699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2E8102-25F8-CC1F-A779-D07E905AF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FA3321-C6B9-506B-53C8-F3B4ECBB0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59D560E-F402-E634-7431-F8941A24A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71BCFB6-A345-FC1F-1FC7-C6A86C89C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9988E-FD68-4D44-82ED-8894AA5590FC}" type="datetime1">
              <a:rPr lang="fr-CH" smtClean="0"/>
              <a:t>27.11.23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AA04748-281F-80F8-A02E-7610B1C43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4225ED-9E6E-FA2A-6E0C-7EF0495BC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640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8D43E6-32C6-D166-779E-B7693B188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CA8D397-13C8-1F91-1C89-4CA6EA3EA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4CD0E43-28B1-20A3-DF53-F1D4FDB576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528B2D8-68F0-5D35-9C03-AFBBE54C00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3D3FD96-373C-F7DB-12CA-AB702D450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92C0D4F0-A0DE-0140-2130-A60059B85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B6FE37-A833-744F-8435-6C8DD4C44E33}" type="datetime1">
              <a:rPr lang="fr-CH" smtClean="0"/>
              <a:t>27.11.23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3ACA252-1486-E3E5-9128-D389C8FA3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B226270-5EF7-E6A1-6F8B-2E8F33566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144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B551044-8FB4-0740-3940-7226AC6D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C2171FC-7335-8F66-47C4-217C9EA0E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D8541-F12F-CC49-924D-4ABE29FD798F}" type="datetime1">
              <a:rPr lang="fr-CH" smtClean="0"/>
              <a:t>27.11.23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5F00303-97F1-223C-F92F-3B96BDBE7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51AB5C8-E4D7-0190-ACC8-D0E50FB7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4231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B241D4-DA83-C765-DD82-5985EB762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B50E6-D427-B044-9032-D11D301D2DE7}" type="datetime1">
              <a:rPr lang="fr-CH" smtClean="0"/>
              <a:t>27.11.23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59EF99FC-C6FD-184F-6483-ED699F1B0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E6247F-F044-9E35-60C4-25978760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962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C5A997-C671-3869-D98C-7B04E9C8F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74D346B-987D-F5B0-C2C0-5863D63574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BF7029B-A2B7-5E9C-3B0E-5A1760B97C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873237D-9D58-F944-2CCA-1DD021255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41CD2-A2F0-7546-97A8-93A9E2F0158E}" type="datetime1">
              <a:rPr lang="fr-CH" smtClean="0"/>
              <a:t>27.11.23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6ADB201-F480-F41B-0E52-722CDFDE0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381926B-131B-BFDE-AA63-3121F62F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532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059892-B2C9-8418-1532-EAAA55A5D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FD8EE4A-7578-47B5-5A2A-D93C98E3E0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CD3DF28-7ADD-D4C0-6434-20D3F1F70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3955281-4A85-033C-99A3-2F4473949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9BE2B0-A78B-1E42-8237-250FA331FD26}" type="datetime1">
              <a:rPr lang="fr-CH" smtClean="0"/>
              <a:t>27.11.23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883012B-209E-2204-6739-3975F83F0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44F32E0-5153-F2E6-8D66-B05218572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60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1545567-347A-1FB6-EA4D-1606334B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EB1E0D9-8C35-6F53-5B1C-EBC18AD5D4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DA2DE0-FABF-2ACB-BC53-4D7566B632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2C5F-5815-304A-8174-C1657F1AF141}" type="datetime1">
              <a:rPr lang="fr-CH" smtClean="0"/>
              <a:t>27.11.23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B6E60E-2BFE-EB55-EF36-D92635AA4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0A4CABD-C6D9-6875-E853-BB316BBC0F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C8C7B-DF90-E742-B602-FEF745BF856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3899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DF7827-A69F-3558-DE2F-1F89C139C0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Présentation </a:t>
            </a:r>
            <a:r>
              <a:rPr lang="fr-FR" dirty="0" err="1"/>
              <a:t>Academy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7A4240-F7B5-04C0-7133-87EA7CE31F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Analyse pré-exploratoire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CFA286-1AFD-5385-15D1-8AB3ED21A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984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08381BF-90C7-A077-1653-3A0C9F0F4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FR" sz="5400" dirty="0"/>
              <a:t>Education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84E4F79-8DC1-EBBB-5111-D9B7420B2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endParaRPr lang="fr-FR" sz="1700" dirty="0"/>
          </a:p>
          <a:p>
            <a:r>
              <a:rPr lang="fr-FR" sz="2100" dirty="0"/>
              <a:t>Wittgenstein Projection: Population in </a:t>
            </a:r>
            <a:r>
              <a:rPr lang="fr-FR" sz="2100" dirty="0" err="1"/>
              <a:t>thousands</a:t>
            </a:r>
            <a:r>
              <a:rPr lang="fr-FR" sz="2100" dirty="0"/>
              <a:t> by </a:t>
            </a:r>
            <a:r>
              <a:rPr lang="fr-FR" sz="2100" dirty="0" err="1"/>
              <a:t>highest</a:t>
            </a:r>
            <a:r>
              <a:rPr lang="fr-FR" sz="2100" dirty="0"/>
              <a:t> </a:t>
            </a:r>
            <a:r>
              <a:rPr lang="fr-FR" sz="2100" dirty="0" err="1"/>
              <a:t>level</a:t>
            </a:r>
            <a:r>
              <a:rPr lang="fr-FR" sz="2100" dirty="0"/>
              <a:t> of </a:t>
            </a:r>
            <a:r>
              <a:rPr lang="fr-FR" sz="2100" dirty="0" err="1"/>
              <a:t>educational</a:t>
            </a:r>
            <a:r>
              <a:rPr lang="fr-FR" sz="2100" dirty="0"/>
              <a:t> </a:t>
            </a:r>
            <a:r>
              <a:rPr lang="fr-FR" sz="2100" dirty="0" err="1"/>
              <a:t>attainment</a:t>
            </a:r>
            <a:r>
              <a:rPr lang="fr-FR" sz="2100" dirty="0"/>
              <a:t>. </a:t>
            </a:r>
            <a:r>
              <a:rPr lang="fr-FR" sz="2100" dirty="0" err="1"/>
              <a:t>Upper</a:t>
            </a:r>
            <a:r>
              <a:rPr lang="fr-FR" sz="2100" dirty="0"/>
              <a:t> </a:t>
            </a:r>
            <a:r>
              <a:rPr lang="fr-FR" sz="2100" dirty="0" err="1"/>
              <a:t>Secondary</a:t>
            </a:r>
            <a:r>
              <a:rPr lang="fr-FR" sz="2100" dirty="0"/>
              <a:t>. Total</a:t>
            </a:r>
          </a:p>
          <a:p>
            <a:pPr lvl="1"/>
            <a:endParaRPr lang="fr-FR" sz="1700" dirty="0"/>
          </a:p>
          <a:p>
            <a:pPr lvl="1"/>
            <a:endParaRPr lang="fr-FR" sz="1700" dirty="0"/>
          </a:p>
          <a:p>
            <a:r>
              <a:rPr lang="fr-FR" sz="2100" dirty="0"/>
              <a:t>Wittgenstein Projection: Population in </a:t>
            </a:r>
            <a:r>
              <a:rPr lang="fr-FR" sz="2100" dirty="0" err="1"/>
              <a:t>thousands</a:t>
            </a:r>
            <a:r>
              <a:rPr lang="fr-FR" sz="2100" dirty="0"/>
              <a:t> by </a:t>
            </a:r>
            <a:r>
              <a:rPr lang="fr-FR" sz="2100" dirty="0" err="1"/>
              <a:t>highest</a:t>
            </a:r>
            <a:r>
              <a:rPr lang="fr-FR" sz="2100" dirty="0"/>
              <a:t> </a:t>
            </a:r>
            <a:r>
              <a:rPr lang="fr-FR" sz="2100" dirty="0" err="1"/>
              <a:t>level</a:t>
            </a:r>
            <a:r>
              <a:rPr lang="fr-FR" sz="2100" dirty="0"/>
              <a:t> of </a:t>
            </a:r>
            <a:r>
              <a:rPr lang="fr-FR" sz="2100" dirty="0" err="1"/>
              <a:t>educational</a:t>
            </a:r>
            <a:r>
              <a:rPr lang="fr-FR" sz="2100" dirty="0"/>
              <a:t> </a:t>
            </a:r>
            <a:r>
              <a:rPr lang="fr-FR" sz="2100" dirty="0" err="1"/>
              <a:t>attainment</a:t>
            </a:r>
            <a:r>
              <a:rPr lang="fr-FR" sz="2100" dirty="0"/>
              <a:t>. Post </a:t>
            </a:r>
            <a:r>
              <a:rPr lang="fr-FR" sz="2100" dirty="0" err="1"/>
              <a:t>Secondary</a:t>
            </a:r>
            <a:r>
              <a:rPr lang="fr-FR" sz="2100" dirty="0"/>
              <a:t>. Total</a:t>
            </a:r>
          </a:p>
          <a:p>
            <a:pPr lvl="1"/>
            <a:endParaRPr lang="fr-FR" sz="1700" dirty="0"/>
          </a:p>
          <a:p>
            <a:endParaRPr lang="fr-FR" sz="1700" dirty="0"/>
          </a:p>
        </p:txBody>
      </p:sp>
      <p:pic>
        <p:nvPicPr>
          <p:cNvPr id="5" name="Image 4" descr="Une image contenant intérieur, Enseignement, habits, tableau blanc&#10;&#10;Description générée automatiquement">
            <a:extLst>
              <a:ext uri="{FF2B5EF4-FFF2-40B4-BE49-F238E27FC236}">
                <a16:creationId xmlns:a16="http://schemas.microsoft.com/office/drawing/2014/main" id="{6DC1BFAA-E4BB-91B6-C5B2-C918E51F1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B02C49-E495-85BD-6D3D-480208C0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4509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83522B-DF10-AC79-AF03-63AB8FA28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FR" sz="5000"/>
              <a:t>Economique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2481A9F-5AA3-3B62-28C0-621ACCB9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fr-FR" sz="2200" dirty="0"/>
              <a:t>GDP per capita, PPP (</a:t>
            </a:r>
            <a:r>
              <a:rPr lang="fr-FR" sz="2200" dirty="0" err="1"/>
              <a:t>current</a:t>
            </a:r>
            <a:r>
              <a:rPr lang="fr-FR" sz="2200" dirty="0"/>
              <a:t> international $) 2016</a:t>
            </a:r>
          </a:p>
        </p:txBody>
      </p:sp>
      <p:pic>
        <p:nvPicPr>
          <p:cNvPr id="4" name="Image 3" descr="Une image contenant texte, homme, Visage humain, costume&#10;&#10;Description générée automatiquement">
            <a:extLst>
              <a:ext uri="{FF2B5EF4-FFF2-40B4-BE49-F238E27FC236}">
                <a16:creationId xmlns:a16="http://schemas.microsoft.com/office/drawing/2014/main" id="{11C11C00-86B4-F3EF-DB99-7CDD7A1D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7236" y="640080"/>
            <a:ext cx="5577840" cy="5577840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C9E2674-C9A1-DA98-85DB-024363445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0609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CA0B86-AC18-4D02-C762-D9CF70013D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Score demographie</a:t>
            </a:r>
          </a:p>
        </p:txBody>
      </p:sp>
      <p:pic>
        <p:nvPicPr>
          <p:cNvPr id="7" name="Espace réservé du contenu 6" descr="Une image contenant texte, capture d’écran, Tracé, diagramme&#10;&#10;Description générée automatiquement">
            <a:extLst>
              <a:ext uri="{FF2B5EF4-FFF2-40B4-BE49-F238E27FC236}">
                <a16:creationId xmlns:a16="http://schemas.microsoft.com/office/drawing/2014/main" id="{47A8F5A2-9253-B6D4-3AB0-C49F0CAE16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1396" y="1845426"/>
            <a:ext cx="7706155" cy="445030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4B8A87A-1574-EFC5-20DF-1ADADDDA3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23C8C7B-DF90-E742-B602-FEF745BF8562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43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29AE458-EFDC-9052-C239-B48C0B7D1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Score demographie</a:t>
            </a:r>
          </a:p>
        </p:txBody>
      </p:sp>
      <p:pic>
        <p:nvPicPr>
          <p:cNvPr id="46" name="Espace réservé du contenu 45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830F8C14-D630-F33A-6B18-460DBB9EB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257" y="1845426"/>
            <a:ext cx="6426432" cy="445030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9B17C30-4060-84CB-0C3A-ABDE2A673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23C8C7B-DF90-E742-B602-FEF745BF856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263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23BED20-4857-FD0A-2D07-F8079F910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Score technologie</a:t>
            </a:r>
          </a:p>
        </p:txBody>
      </p:sp>
      <p:pic>
        <p:nvPicPr>
          <p:cNvPr id="16" name="Espace réservé du contenu 15" descr="Une image contenant texte, capture d’écran, ligne, nombre&#10;&#10;Description générée automatiquement">
            <a:extLst>
              <a:ext uri="{FF2B5EF4-FFF2-40B4-BE49-F238E27FC236}">
                <a16:creationId xmlns:a16="http://schemas.microsoft.com/office/drawing/2014/main" id="{790068ED-DF9E-6300-96AD-9778B02384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626" y="1845426"/>
            <a:ext cx="8165695" cy="445030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8CB57F5-705F-4834-908B-F400C1CAD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23C8C7B-DF90-E742-B602-FEF745BF856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93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2ADF9B-079D-D0F5-9315-69368448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Score education</a:t>
            </a:r>
          </a:p>
        </p:txBody>
      </p:sp>
      <p:pic>
        <p:nvPicPr>
          <p:cNvPr id="4" name="Espace réservé du contenu 7" descr="Une image contenant texte, capture d’écran, nombre, logiciel&#10;&#10;Description générée automatiquement">
            <a:extLst>
              <a:ext uri="{FF2B5EF4-FFF2-40B4-BE49-F238E27FC236}">
                <a16:creationId xmlns:a16="http://schemas.microsoft.com/office/drawing/2014/main" id="{98CF9164-9EF6-694A-E309-410FC4846B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2812" y="1845426"/>
            <a:ext cx="8203323" cy="445030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AA5BFBF-08E2-1942-4B9A-79E5577E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23C8C7B-DF90-E742-B602-FEF745BF8562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848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52ADF9B-079D-D0F5-9315-693684488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Score education</a:t>
            </a:r>
          </a:p>
        </p:txBody>
      </p:sp>
      <p:pic>
        <p:nvPicPr>
          <p:cNvPr id="9" name="Image 8" descr="Une image contenant texte, logiciel, ligne, nombre&#10;&#10;Description générée automatiquement">
            <a:extLst>
              <a:ext uri="{FF2B5EF4-FFF2-40B4-BE49-F238E27FC236}">
                <a16:creationId xmlns:a16="http://schemas.microsoft.com/office/drawing/2014/main" id="{B54FCABA-10CB-B081-E1D1-D40FEDA56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268" y="1845426"/>
            <a:ext cx="8128411" cy="445030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AA5BFBF-08E2-1942-4B9A-79E5577E0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23C8C7B-DF90-E742-B602-FEF745BF8562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579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AC477752-ACCA-41C1-9B1D-D0CED1F9C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847A268-6748-47DC-E251-99B9A3C5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7664"/>
            <a:ext cx="6163624" cy="130647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Score economie</a:t>
            </a:r>
          </a:p>
        </p:txBody>
      </p:sp>
      <p:pic>
        <p:nvPicPr>
          <p:cNvPr id="7" name="Espace réservé du contenu 20" descr="Une image contenant texte, logiciel, nombre, ligne&#10;&#10;Description générée automatiquement">
            <a:extLst>
              <a:ext uri="{FF2B5EF4-FFF2-40B4-BE49-F238E27FC236}">
                <a16:creationId xmlns:a16="http://schemas.microsoft.com/office/drawing/2014/main" id="{F82AF22C-109A-C1EC-71A4-B0072821C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943" y="1845426"/>
            <a:ext cx="9369060" cy="445030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3A96E5C-0030-A452-6AAB-CEDBF413F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23C8C7B-DF90-E742-B602-FEF745BF8562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79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3AA700-E94A-FA17-4505-3F1030047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3" y="490537"/>
            <a:ext cx="5291663" cy="1628775"/>
          </a:xfrm>
        </p:spPr>
        <p:txBody>
          <a:bodyPr anchor="b">
            <a:normAutofit/>
          </a:bodyPr>
          <a:lstStyle/>
          <a:p>
            <a:r>
              <a:rPr lang="fr-FR" sz="4000"/>
              <a:t>Pondération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ACA64F-5F55-CA34-0ADA-B2D8B555E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60" r="27292" b="-2"/>
          <a:stretch/>
        </p:blipFill>
        <p:spPr>
          <a:xfrm>
            <a:off x="2" y="1587"/>
            <a:ext cx="6095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6" name="Espace réservé du contenu 2">
            <a:extLst>
              <a:ext uri="{FF2B5EF4-FFF2-40B4-BE49-F238E27FC236}">
                <a16:creationId xmlns:a16="http://schemas.microsoft.com/office/drawing/2014/main" id="{6C2522C1-8A8D-1205-EAAD-7E28CED479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66074776"/>
              </p:ext>
            </p:extLst>
          </p:nvPr>
        </p:nvGraphicFramePr>
        <p:xfrm>
          <a:off x="6417734" y="2614612"/>
          <a:ext cx="5291663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F635940-61AB-FBB9-64F3-DEF864F2A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071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2712661-DD33-4F83-FC32-2972A55ED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Score final</a:t>
            </a:r>
          </a:p>
        </p:txBody>
      </p:sp>
      <p:pic>
        <p:nvPicPr>
          <p:cNvPr id="11" name="Image 10" descr="Une image contenant texte, capture d’écran, diagramme, Tracé&#10;&#10;Description générée automatiquement">
            <a:extLst>
              <a:ext uri="{FF2B5EF4-FFF2-40B4-BE49-F238E27FC236}">
                <a16:creationId xmlns:a16="http://schemas.microsoft.com/office/drawing/2014/main" id="{E578E344-74CC-7890-E316-92B73E264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673177"/>
            <a:ext cx="6780700" cy="5509317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6F6E597-6B0B-E395-C2C0-D09DA6467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34184" y="6356350"/>
            <a:ext cx="514349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23C8C7B-DF90-E742-B602-FEF745BF8562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41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A67946-42E6-C40A-D4DD-0F347F95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87E9989-DDB6-24E7-358F-7FFA47784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Exploration des jeux de données</a:t>
            </a:r>
          </a:p>
          <a:p>
            <a:r>
              <a:rPr lang="fr-FR" dirty="0"/>
              <a:t>Sélection des indicateurs pertinents</a:t>
            </a:r>
          </a:p>
          <a:p>
            <a:r>
              <a:rPr lang="fr-FR" dirty="0"/>
              <a:t>Création d’un score par thématique</a:t>
            </a:r>
          </a:p>
          <a:p>
            <a:r>
              <a:rPr lang="fr-FR" dirty="0"/>
              <a:t>Score total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96EF80-4416-4CF5-BD39-8E1E1DB2C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6459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65FD02-4A5F-E0E9-B137-0791ED22F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800" dirty="0" err="1"/>
              <a:t>Country_series</a:t>
            </a:r>
            <a:endParaRPr lang="fr-FR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8F189-ABC9-BCB3-6EA8-F52947509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4 colonnes</a:t>
            </a:r>
          </a:p>
          <a:p>
            <a:r>
              <a:rPr lang="fr-FR" sz="1700" dirty="0"/>
              <a:t>613 lignes</a:t>
            </a:r>
          </a:p>
          <a:p>
            <a:r>
              <a:rPr lang="fr-FR" sz="1700" dirty="0"/>
              <a:t>O valeur dupliquée</a:t>
            </a:r>
          </a:p>
          <a:p>
            <a:r>
              <a:rPr lang="fr-FR" sz="1700" dirty="0"/>
              <a:t>String et </a:t>
            </a:r>
            <a:r>
              <a:rPr lang="fr-FR" sz="1700" dirty="0" err="1"/>
              <a:t>float</a:t>
            </a:r>
            <a:endParaRPr lang="fr-FR" sz="1700" dirty="0"/>
          </a:p>
          <a:p>
            <a:endParaRPr lang="fr-FR" sz="1700" dirty="0"/>
          </a:p>
          <a:p>
            <a:pPr marL="457200" lvl="1" indent="0">
              <a:buNone/>
            </a:pPr>
            <a:endParaRPr lang="fr-FR" sz="1700" dirty="0"/>
          </a:p>
        </p:txBody>
      </p:sp>
      <p:pic>
        <p:nvPicPr>
          <p:cNvPr id="5" name="Image 4" descr="Une image contenant capture d’écran, ligne, Tracé, diagramme&#10;&#10;Description générée automatiquement">
            <a:extLst>
              <a:ext uri="{FF2B5EF4-FFF2-40B4-BE49-F238E27FC236}">
                <a16:creationId xmlns:a16="http://schemas.microsoft.com/office/drawing/2014/main" id="{848CF09A-12E7-5703-6C09-21C628917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809358"/>
            <a:ext cx="6922008" cy="3339868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D2DF6EC-10B2-BEB0-73DA-87B5832C5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2991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65FD02-4A5F-E0E9-B137-0791ED22F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fr-FR" sz="2800" dirty="0"/>
              <a:t>Country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8F189-ABC9-BCB3-6EA8-F52947509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fr-FR" sz="1700" dirty="0"/>
              <a:t>32 colonnes</a:t>
            </a:r>
          </a:p>
          <a:p>
            <a:r>
              <a:rPr lang="fr-FR" sz="1700" dirty="0"/>
              <a:t>241 lignes</a:t>
            </a:r>
          </a:p>
          <a:p>
            <a:r>
              <a:rPr lang="fr-FR" sz="1700" dirty="0"/>
              <a:t>O valeur dupliquée</a:t>
            </a:r>
          </a:p>
          <a:p>
            <a:r>
              <a:rPr lang="fr-FR" sz="1700" dirty="0"/>
              <a:t>string et </a:t>
            </a:r>
            <a:r>
              <a:rPr lang="fr-FR" sz="1700" dirty="0" err="1"/>
              <a:t>float</a:t>
            </a:r>
            <a:endParaRPr lang="fr-FR" sz="1700" dirty="0"/>
          </a:p>
          <a:p>
            <a:r>
              <a:rPr lang="fr-FR" sz="1700" dirty="0"/>
              <a:t>¾ des colonnes ont un taux de remplissage supérieur à 70 %</a:t>
            </a:r>
          </a:p>
          <a:p>
            <a:endParaRPr lang="fr-FR" sz="1700" dirty="0"/>
          </a:p>
        </p:txBody>
      </p:sp>
      <p:pic>
        <p:nvPicPr>
          <p:cNvPr id="6" name="Image 5" descr="Une image contenant capture d’écran, ligne, conception&#10;&#10;Description générée automatiquement">
            <a:extLst>
              <a:ext uri="{FF2B5EF4-FFF2-40B4-BE49-F238E27FC236}">
                <a16:creationId xmlns:a16="http://schemas.microsoft.com/office/drawing/2014/main" id="{285EE988-5BC5-1744-B30A-84F146F1E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184" y="1843967"/>
            <a:ext cx="6922008" cy="3270649"/>
          </a:xfrm>
          <a:prstGeom prst="rect">
            <a:avLst/>
          </a:prstGeom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3A10EBDF-03B9-ADEB-B980-DF1D9B064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8067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65FD02-4A5F-E0E9-B137-0791ED22F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FR" sz="5400" dirty="0"/>
              <a:t>Indicator</a:t>
            </a:r>
          </a:p>
        </p:txBody>
      </p:sp>
      <p:sp>
        <p:nvSpPr>
          <p:cNvPr id="3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8F189-ABC9-BCB3-6EA8-F52947509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fr-FR" sz="1900" dirty="0"/>
              <a:t>70 colonnes</a:t>
            </a:r>
          </a:p>
          <a:p>
            <a:r>
              <a:rPr lang="fr-FR" sz="1900" dirty="0"/>
              <a:t>886’960  lignes</a:t>
            </a:r>
          </a:p>
          <a:p>
            <a:r>
              <a:rPr lang="fr-FR" sz="1900" dirty="0"/>
              <a:t>O valeur dupliquée</a:t>
            </a:r>
          </a:p>
          <a:p>
            <a:r>
              <a:rPr lang="fr-FR" sz="1900" dirty="0"/>
              <a:t>string et </a:t>
            </a:r>
            <a:r>
              <a:rPr lang="fr-FR" sz="1900" dirty="0" err="1"/>
              <a:t>float</a:t>
            </a:r>
            <a:endParaRPr lang="fr-FR" sz="1900" dirty="0"/>
          </a:p>
          <a:p>
            <a:r>
              <a:rPr lang="fr-CH" sz="1900" b="0" i="1" dirty="0">
                <a:effectLst/>
                <a:latin typeface="Cascadia Code"/>
              </a:rPr>
              <a:t>4 colonnes ont un taux de remplissages de 100%(variables qualitatives)</a:t>
            </a:r>
            <a:endParaRPr lang="fr-CH" sz="1900" b="0" dirty="0">
              <a:effectLst/>
              <a:latin typeface="Cascadia Code"/>
            </a:endParaRPr>
          </a:p>
          <a:p>
            <a:r>
              <a:rPr lang="fr-CH" sz="1900" b="0" i="1" dirty="0">
                <a:effectLst/>
                <a:latin typeface="Cascadia Code"/>
              </a:rPr>
              <a:t>les 66 autres colonnes ont un taux de remplissage inférieur ou égal à 30 %</a:t>
            </a:r>
            <a:endParaRPr lang="fr-CH" sz="1900" b="0" dirty="0">
              <a:effectLst/>
              <a:latin typeface="Cascadia Code"/>
            </a:endParaRPr>
          </a:p>
          <a:p>
            <a:endParaRPr lang="fr-FR" sz="1900" dirty="0"/>
          </a:p>
        </p:txBody>
      </p:sp>
      <p:pic>
        <p:nvPicPr>
          <p:cNvPr id="5" name="Image 4" descr="Une image contenant Rectangle, cadre photo, capture d’écran, cadre&#10;&#10;Description générée automatiquement">
            <a:extLst>
              <a:ext uri="{FF2B5EF4-FFF2-40B4-BE49-F238E27FC236}">
                <a16:creationId xmlns:a16="http://schemas.microsoft.com/office/drawing/2014/main" id="{66CF6CAB-95A6-AFEE-4F9C-4830F73F4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5033" y="640080"/>
            <a:ext cx="6802245" cy="557784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B5C249A-8FDD-5FA1-AC26-2ECC08DAA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4217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65FD02-4A5F-E0E9-B137-0791ED22F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FR" sz="5400" dirty="0"/>
              <a:t>Description</a:t>
            </a:r>
          </a:p>
        </p:txBody>
      </p:sp>
      <p:sp>
        <p:nvSpPr>
          <p:cNvPr id="5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8F189-ABC9-BCB3-6EA8-F52947509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fr-FR" sz="2200"/>
              <a:t>5 colonnes</a:t>
            </a:r>
          </a:p>
          <a:p>
            <a:r>
              <a:rPr lang="fr-FR" sz="2200"/>
              <a:t>643’638  lignes</a:t>
            </a:r>
          </a:p>
          <a:p>
            <a:r>
              <a:rPr lang="fr-FR" sz="2200"/>
              <a:t>O valeur dupliquée</a:t>
            </a:r>
          </a:p>
          <a:p>
            <a:r>
              <a:rPr lang="fr-FR" sz="2200"/>
              <a:t>string et float</a:t>
            </a:r>
          </a:p>
          <a:p>
            <a:r>
              <a:rPr lang="fr-CH" sz="2200" b="0" i="1">
                <a:effectLst/>
                <a:latin typeface="Cascadia Code"/>
              </a:rPr>
              <a:t>3 sur 4 colonnes ont un taux de remplissage de 100 % et la dernière a un taux de remplissage de 0 %</a:t>
            </a:r>
            <a:endParaRPr lang="fr-CH" sz="2200" b="0">
              <a:effectLst/>
              <a:latin typeface="Cascadia Code"/>
            </a:endParaRPr>
          </a:p>
          <a:p>
            <a:endParaRPr lang="fr-FR" sz="2200"/>
          </a:p>
        </p:txBody>
      </p:sp>
      <p:pic>
        <p:nvPicPr>
          <p:cNvPr id="8" name="Image 7" descr="Une image contenant capture d’écran, diagramme, ligne, Tracé&#10;&#10;Description générée automatiquement">
            <a:extLst>
              <a:ext uri="{FF2B5EF4-FFF2-40B4-BE49-F238E27FC236}">
                <a16:creationId xmlns:a16="http://schemas.microsoft.com/office/drawing/2014/main" id="{108EDAC3-3105-304B-46F0-D9721725A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80738"/>
            <a:ext cx="6903720" cy="329652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4A82A3-B248-8C8E-F97D-5BB9928C8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340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265FD02-4A5F-E0E9-B137-0791ED22F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FR" sz="5400" dirty="0"/>
              <a:t>Topic</a:t>
            </a:r>
          </a:p>
        </p:txBody>
      </p:sp>
      <p:sp>
        <p:nvSpPr>
          <p:cNvPr id="5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E38F189-ABC9-BCB3-6EA8-F52947509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fr-FR" sz="2200" dirty="0"/>
              <a:t>21 colonnes</a:t>
            </a:r>
          </a:p>
          <a:p>
            <a:r>
              <a:rPr lang="fr-FR" sz="2200" dirty="0"/>
              <a:t>3665  lignes</a:t>
            </a:r>
          </a:p>
          <a:p>
            <a:r>
              <a:rPr lang="fr-FR" sz="2200" dirty="0"/>
              <a:t>O valeur dupliquée</a:t>
            </a:r>
          </a:p>
          <a:p>
            <a:r>
              <a:rPr lang="fr-FR" sz="2200" dirty="0"/>
              <a:t>string et </a:t>
            </a:r>
            <a:r>
              <a:rPr lang="fr-FR" sz="2200"/>
              <a:t>float</a:t>
            </a:r>
            <a:endParaRPr lang="fr-FR" sz="2200" dirty="0"/>
          </a:p>
          <a:p>
            <a:r>
              <a:rPr lang="fr-CH" sz="2200" b="0" i="1">
                <a:effectLst/>
                <a:latin typeface="Cascadia Code"/>
              </a:rPr>
              <a:t>6 colonnes ont un taux de remplissage de 50 % et plus</a:t>
            </a:r>
            <a:endParaRPr lang="fr-CH" sz="2200" b="0">
              <a:effectLst/>
              <a:latin typeface="Cascadia Code"/>
            </a:endParaRPr>
          </a:p>
          <a:p>
            <a:pPr marL="0" indent="0">
              <a:buNone/>
            </a:pPr>
            <a:endParaRPr lang="fr-FR" sz="2200" dirty="0"/>
          </a:p>
        </p:txBody>
      </p:sp>
      <p:pic>
        <p:nvPicPr>
          <p:cNvPr id="5" name="Image 4" descr="Une image contenant croquis, ligne, Rectangle, conception&#10;&#10;Description générée automatiquement">
            <a:extLst>
              <a:ext uri="{FF2B5EF4-FFF2-40B4-BE49-F238E27FC236}">
                <a16:creationId xmlns:a16="http://schemas.microsoft.com/office/drawing/2014/main" id="{8903F681-FE1C-1783-9B10-4F640D9E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513219"/>
            <a:ext cx="6903720" cy="3831562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3FEA6C-EB0D-0ADB-4351-BE5F51785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1387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E293E9-616F-5996-2417-C8851BF2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 dirty="0"/>
              <a:t>Démographie</a:t>
            </a:r>
          </a:p>
        </p:txBody>
      </p:sp>
      <p:sp>
        <p:nvSpPr>
          <p:cNvPr id="3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A0C99C-454F-1E1C-0EA4-43DE6781D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FR" sz="2600" dirty="0"/>
              <a:t>Population </a:t>
            </a:r>
            <a:r>
              <a:rPr lang="fr-FR" sz="2600" dirty="0" err="1"/>
              <a:t>growth</a:t>
            </a:r>
            <a:endParaRPr lang="fr-FR" sz="2600" dirty="0"/>
          </a:p>
          <a:p>
            <a:pPr lvl="2"/>
            <a:r>
              <a:rPr lang="fr-FR" sz="2200" dirty="0"/>
              <a:t>2016</a:t>
            </a:r>
          </a:p>
          <a:p>
            <a:pPr lvl="2"/>
            <a:r>
              <a:rPr lang="fr-FR" sz="2200" dirty="0"/>
              <a:t>High </a:t>
            </a:r>
            <a:r>
              <a:rPr lang="fr-FR" sz="2200" dirty="0" err="1"/>
              <a:t>income</a:t>
            </a:r>
            <a:r>
              <a:rPr lang="fr-FR" sz="2200" dirty="0"/>
              <a:t> </a:t>
            </a:r>
          </a:p>
          <a:p>
            <a:pPr marL="457200" lvl="1" indent="0">
              <a:buNone/>
            </a:pPr>
            <a:endParaRPr lang="fr-FR" sz="2200" dirty="0"/>
          </a:p>
          <a:p>
            <a:pPr lvl="1"/>
            <a:endParaRPr lang="fr-FR" sz="2200" dirty="0"/>
          </a:p>
          <a:p>
            <a:r>
              <a:rPr lang="fr-FR" sz="2600" dirty="0"/>
              <a:t>Population totale</a:t>
            </a:r>
          </a:p>
          <a:p>
            <a:pPr lvl="2"/>
            <a:r>
              <a:rPr lang="fr-FR" sz="2200" dirty="0"/>
              <a:t>1986 à 2016</a:t>
            </a:r>
          </a:p>
          <a:p>
            <a:pPr lvl="2"/>
            <a:r>
              <a:rPr lang="fr-FR" sz="2200" dirty="0"/>
              <a:t>High </a:t>
            </a:r>
            <a:r>
              <a:rPr lang="fr-FR" sz="2200" dirty="0" err="1"/>
              <a:t>income</a:t>
            </a:r>
            <a:r>
              <a:rPr lang="fr-FR" sz="2200" dirty="0"/>
              <a:t> </a:t>
            </a:r>
          </a:p>
          <a:p>
            <a:pPr marL="457200" lvl="1" indent="0">
              <a:buNone/>
            </a:pPr>
            <a:endParaRPr lang="fr-FR" sz="2200" dirty="0"/>
          </a:p>
          <a:p>
            <a:pPr lvl="1"/>
            <a:endParaRPr lang="fr-FR" sz="2200" dirty="0"/>
          </a:p>
          <a:p>
            <a:pPr lvl="1"/>
            <a:endParaRPr lang="fr-FR" sz="2200" dirty="0"/>
          </a:p>
          <a:p>
            <a:endParaRPr lang="fr-FR" sz="2200" dirty="0"/>
          </a:p>
        </p:txBody>
      </p:sp>
      <p:pic>
        <p:nvPicPr>
          <p:cNvPr id="8" name="Image 7" descr="Une image contenant plein air&#10;&#10;Description générée automatiquement">
            <a:extLst>
              <a:ext uri="{FF2B5EF4-FFF2-40B4-BE49-F238E27FC236}">
                <a16:creationId xmlns:a16="http://schemas.microsoft.com/office/drawing/2014/main" id="{73D5778A-8334-A430-1DD4-5A76F1277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290D7A1-20BE-B0A4-D8DA-B9819333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97666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0E293E9-616F-5996-2417-C8851BF26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fr-FR" sz="5400" dirty="0"/>
              <a:t>Technologie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A0C99C-454F-1E1C-0EA4-43DE6781DF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fr-FR" sz="2600" dirty="0"/>
              <a:t>Internet </a:t>
            </a:r>
            <a:r>
              <a:rPr lang="fr-FR" sz="2600" dirty="0" err="1"/>
              <a:t>users</a:t>
            </a:r>
            <a:r>
              <a:rPr lang="fr-FR" sz="2600" dirty="0"/>
              <a:t> (per 100 people) en 2016</a:t>
            </a:r>
          </a:p>
          <a:p>
            <a:pPr marL="457200" lvl="1" indent="0">
              <a:buNone/>
            </a:pPr>
            <a:endParaRPr lang="fr-FR" sz="2200" dirty="0"/>
          </a:p>
          <a:p>
            <a:pPr lvl="1"/>
            <a:endParaRPr lang="fr-FR" sz="2200" dirty="0"/>
          </a:p>
          <a:p>
            <a:pPr lvl="1"/>
            <a:endParaRPr lang="fr-FR" sz="2200" dirty="0"/>
          </a:p>
          <a:p>
            <a:endParaRPr lang="fr-FR" sz="2200" dirty="0"/>
          </a:p>
        </p:txBody>
      </p:sp>
      <p:pic>
        <p:nvPicPr>
          <p:cNvPr id="5" name="Image 4" descr="Une image contenant Appareils électroniques, Appareil électronique, ordinateur, gadget&#10;&#10;Description générée automatiquement">
            <a:extLst>
              <a:ext uri="{FF2B5EF4-FFF2-40B4-BE49-F238E27FC236}">
                <a16:creationId xmlns:a16="http://schemas.microsoft.com/office/drawing/2014/main" id="{97EEBB36-1586-8723-C1D7-025DC90C53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" b="6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38377DF-DEDC-E632-353A-CD12FE128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3C8C7B-DF90-E742-B602-FEF745BF856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81996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10443</TotalTime>
  <Words>287</Words>
  <Application>Microsoft Macintosh PowerPoint</Application>
  <PresentationFormat>Grand écran</PresentationFormat>
  <Paragraphs>97</Paragraphs>
  <Slides>19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Cascadia Code</vt:lpstr>
      <vt:lpstr>Thème Office</vt:lpstr>
      <vt:lpstr>Présentation Academy</vt:lpstr>
      <vt:lpstr>sommaire</vt:lpstr>
      <vt:lpstr>Country_series</vt:lpstr>
      <vt:lpstr>Country</vt:lpstr>
      <vt:lpstr>Indicator</vt:lpstr>
      <vt:lpstr>Description</vt:lpstr>
      <vt:lpstr>Topic</vt:lpstr>
      <vt:lpstr>Démographie</vt:lpstr>
      <vt:lpstr>Technologie</vt:lpstr>
      <vt:lpstr>Education</vt:lpstr>
      <vt:lpstr>Economique</vt:lpstr>
      <vt:lpstr>Score demographie</vt:lpstr>
      <vt:lpstr>Score demographie</vt:lpstr>
      <vt:lpstr>Score technologie</vt:lpstr>
      <vt:lpstr>Score education</vt:lpstr>
      <vt:lpstr>Score education</vt:lpstr>
      <vt:lpstr>Score economie</vt:lpstr>
      <vt:lpstr>Pondération</vt:lpstr>
      <vt:lpstr>Score final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Academy</dc:title>
  <dc:creator>Ali Jama, Mohamed</dc:creator>
  <cp:lastModifiedBy>Ali Jama, Mohamed</cp:lastModifiedBy>
  <cp:revision>19</cp:revision>
  <dcterms:created xsi:type="dcterms:W3CDTF">2023-11-20T11:21:09Z</dcterms:created>
  <dcterms:modified xsi:type="dcterms:W3CDTF">2023-11-27T18:41:47Z</dcterms:modified>
</cp:coreProperties>
</file>